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in PowerPoint or import to Google Slides. Clip slides have the horizontal 16:9 sermon clip embedded — click to play in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STANDARD WEEKLY SLIDE — the sermon's scripture(s) + the three evergreen questions. Everything else in this deck is built from the preacher's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CLIP SOURCE → Sermon 40:41-41:28. Embedded horizontal 16:9 clip — click to play. Quote: The parable of the sower gives us a lot of agency — not to save people, but to be caretakers of the soil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CLIP SOURCE → Sermon 45:28-46:00. Embedded horizontal 16:9 clip — click to play. Quote: Every encounter with Jesus Christ is a miracle — whether you were on death row or just woke up one day and decided to follow him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CLIP SOURCE → Sermon 48:53-49:21. Embedded horizontal 16:9 clip — click to play. Quote: We can till the soil a little bit, pull a weed, serve with them, not for them — the still small way God enters each of our lives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.jpg"/><Relationship Id="rId5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2.jpg"/><Relationship Id="rId5" Type="http://schemas.openxmlformats.org/officeDocument/2006/relationships/notesSlide" Target="../notesSlides/notesSlide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.mp4"/><Relationship Id="rId3" Type="http://schemas.openxmlformats.org/officeDocument/2006/relationships/video" Target="../media/media3.mp4"/><Relationship Id="rId4" Type="http://schemas.openxmlformats.org/officeDocument/2006/relationships/image" Target="../media/image3.jpg"/><Relationship Id="rId5" Type="http://schemas.openxmlformats.org/officeDocument/2006/relationships/notesSlide" Target="../notesSlides/notesSlide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3172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00" b="1" i="0" spc="200">
                <a:solidFill>
                  <a:srgbClr val="CDA85E"/>
                </a:solidFill>
                <a:latin typeface="Helvetica Neue"/>
              </a:rPr>
              <a:t>SERMON CONVERSATION — SMALL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4241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5000" b="1" i="0">
                <a:solidFill>
                  <a:srgbClr val="F6F2E9"/>
                </a:solidFill>
                <a:latin typeface="Georgia"/>
              </a:rPr>
              <a:t>Caretakers of the Soil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7091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800" b="0" i="1">
                <a:solidFill>
                  <a:srgbClr val="B9C8C1"/>
                </a:solidFill>
                <a:latin typeface="Georgia"/>
              </a:rPr>
              <a:t>Watch a little. Talk a lot.   ·   Matthew 13:1-9  &amp;  Matthew 13:18-23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7F988F"/>
                </a:solidFill>
                <a:latin typeface="Helvetica Neue"/>
              </a:rPr>
              <a:t>Generated by Echo · echochurch.app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00" b="1" i="0" spc="200">
                <a:solidFill>
                  <a:srgbClr val="B06A3A"/>
                </a:solidFill>
                <a:latin typeface="Helvetica Neue"/>
              </a:rPr>
              <a:t>HOW TONIGHT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400" b="1" i="0">
                <a:solidFill>
                  <a:srgbClr val="1F2823"/>
                </a:solidFill>
                <a:latin typeface="Georgia"/>
              </a:rPr>
              <a:t>3 short clips. 3 conversations.</a:t>
            </a:r>
          </a:p>
        </p:txBody>
      </p:sp>
      <p:sp>
        <p:nvSpPr>
          <p:cNvPr id="4" name="Oval 3"/>
          <p:cNvSpPr/>
          <p:nvPr/>
        </p:nvSpPr>
        <p:spPr>
          <a:xfrm>
            <a:off x="822960" y="2286000"/>
            <a:ext cx="566928" cy="566928"/>
          </a:xfrm>
          <a:prstGeom prst="ellipse">
            <a:avLst/>
          </a:prstGeom>
          <a:solidFill>
            <a:srgbClr val="122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i="0">
                <a:solidFill>
                  <a:srgbClr val="CDA85E"/>
                </a:solidFill>
                <a:latin typeface="Georgia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63240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700" b="1" i="0">
                <a:solidFill>
                  <a:srgbClr val="122A24"/>
                </a:solidFill>
                <a:latin typeface="Helvetica Neue"/>
              </a:rPr>
              <a:t>Play the clip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66160"/>
            <a:ext cx="2606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50" b="0" i="0">
                <a:solidFill>
                  <a:srgbClr val="5A665E"/>
                </a:solidFill>
                <a:latin typeface="Helvetica Neue"/>
              </a:rPr>
              <a:t>A short piece of Sunday's sermon — shown full-screen, as filmed.</a:t>
            </a:r>
          </a:p>
        </p:txBody>
      </p:sp>
      <p:sp>
        <p:nvSpPr>
          <p:cNvPr id="7" name="Oval 6"/>
          <p:cNvSpPr/>
          <p:nvPr/>
        </p:nvSpPr>
        <p:spPr>
          <a:xfrm>
            <a:off x="3593592" y="2286000"/>
            <a:ext cx="566928" cy="566928"/>
          </a:xfrm>
          <a:prstGeom prst="ellipse">
            <a:avLst/>
          </a:prstGeom>
          <a:solidFill>
            <a:srgbClr val="122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i="0">
                <a:solidFill>
                  <a:srgbClr val="CDA85E"/>
                </a:solidFill>
                <a:latin typeface="Georgia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3592" y="3063240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700" b="1" i="0">
                <a:solidFill>
                  <a:srgbClr val="122A24"/>
                </a:solidFill>
                <a:latin typeface="Helvetica Neue"/>
              </a:rPr>
              <a:t>Sit a second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93592" y="3566160"/>
            <a:ext cx="2606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50" b="0" i="0">
                <a:solidFill>
                  <a:srgbClr val="5A665E"/>
                </a:solidFill>
                <a:latin typeface="Helvetica Neue"/>
              </a:rPr>
              <a:t>Let it land. No rush to fill the silence.</a:t>
            </a:r>
          </a:p>
        </p:txBody>
      </p:sp>
      <p:sp>
        <p:nvSpPr>
          <p:cNvPr id="10" name="Oval 9"/>
          <p:cNvSpPr/>
          <p:nvPr/>
        </p:nvSpPr>
        <p:spPr>
          <a:xfrm>
            <a:off x="6364224" y="2286000"/>
            <a:ext cx="566928" cy="566928"/>
          </a:xfrm>
          <a:prstGeom prst="ellipse">
            <a:avLst/>
          </a:prstGeom>
          <a:solidFill>
            <a:srgbClr val="122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i="0">
                <a:solidFill>
                  <a:srgbClr val="CDA85E"/>
                </a:solidFill>
                <a:latin typeface="Georg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4224" y="3063240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700" b="1" i="0">
                <a:solidFill>
                  <a:srgbClr val="122A24"/>
                </a:solidFill>
                <a:latin typeface="Helvetica Neue"/>
              </a:rPr>
              <a:t>Talk it through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64224" y="3566160"/>
            <a:ext cx="2606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50" b="0" i="0">
                <a:solidFill>
                  <a:srgbClr val="5A665E"/>
                </a:solidFill>
                <a:latin typeface="Helvetica Neue"/>
              </a:rPr>
              <a:t>One question on the screen. Go wherever the group takes it.</a:t>
            </a:r>
          </a:p>
        </p:txBody>
      </p:sp>
      <p:sp>
        <p:nvSpPr>
          <p:cNvPr id="13" name="Oval 12"/>
          <p:cNvSpPr/>
          <p:nvPr/>
        </p:nvSpPr>
        <p:spPr>
          <a:xfrm>
            <a:off x="9134856" y="2286000"/>
            <a:ext cx="566928" cy="566928"/>
          </a:xfrm>
          <a:prstGeom prst="ellipse">
            <a:avLst/>
          </a:prstGeom>
          <a:solidFill>
            <a:srgbClr val="122A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 i="0">
                <a:solidFill>
                  <a:srgbClr val="CDA85E"/>
                </a:solidFill>
                <a:latin typeface="Georgia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34856" y="3063240"/>
            <a:ext cx="2606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700" b="1" i="0">
                <a:solidFill>
                  <a:srgbClr val="122A24"/>
                </a:solidFill>
                <a:latin typeface="Helvetica Neue"/>
              </a:rPr>
              <a:t>Next clip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34856" y="3566160"/>
            <a:ext cx="26060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50" b="0" i="0">
                <a:solidFill>
                  <a:srgbClr val="5A665E"/>
                </a:solidFill>
                <a:latin typeface="Helvetica Neue"/>
              </a:rPr>
              <a:t>Repeat. End by praying for each other.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00" b="1" i="0" spc="200">
                <a:solidFill>
                  <a:srgbClr val="B06A3A"/>
                </a:solidFill>
                <a:latin typeface="Helvetica Neue"/>
              </a:rPr>
              <a:t>OPEN THE SCRIPTURE · READ ALOUD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07008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000" b="1" i="0">
                <a:solidFill>
                  <a:srgbClr val="1F2823"/>
                </a:solidFill>
                <a:latin typeface="Georgia"/>
              </a:rPr>
              <a:t>Matthew 13:1-9</a:t>
            </a:r>
            <a:r>
              <a:rPr sz="3000" b="1" i="0">
                <a:solidFill>
                  <a:srgbClr val="CDA85E"/>
                </a:solidFill>
                <a:latin typeface="Georgia"/>
              </a:rPr>
              <a:t>      ·      </a:t>
            </a:r>
            <a:r>
              <a:rPr sz="3000" b="1" i="0">
                <a:solidFill>
                  <a:srgbClr val="1F2823"/>
                </a:solidFill>
                <a:latin typeface="Georgia"/>
              </a:rPr>
              <a:t>Matthew 13:18-23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94560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 b="0" i="0">
                <a:solidFill>
                  <a:srgbClr val="5A665E"/>
                </a:solidFill>
                <a:latin typeface="Helvetica Neue"/>
              </a:rPr>
              <a:t>Read aloud. Then hold three questions — they work whether it's your first time in the text or your hundredth: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200400"/>
            <a:ext cx="10698480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CDA85E"/>
                </a:solidFill>
                <a:latin typeface="Georgia"/>
              </a:rPr>
              <a:t>1    </a:t>
            </a:r>
            <a:r>
              <a:rPr sz="2300" b="0" i="0">
                <a:solidFill>
                  <a:srgbClr val="1F2823"/>
                </a:solidFill>
                <a:latin typeface="Georgia"/>
              </a:rPr>
              <a:t>What does this Scripture tell us about God?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CDA85E"/>
                </a:solidFill>
                <a:latin typeface="Georgia"/>
              </a:rPr>
              <a:t>2    </a:t>
            </a:r>
            <a:r>
              <a:rPr sz="2300" b="0" i="0">
                <a:solidFill>
                  <a:srgbClr val="1F2823"/>
                </a:solidFill>
                <a:latin typeface="Georgia"/>
              </a:rPr>
              <a:t>What does it tell us about humanity?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CDA85E"/>
                </a:solidFill>
                <a:latin typeface="Georgia"/>
              </a:rPr>
              <a:t>3    </a:t>
            </a:r>
            <a:r>
              <a:rPr sz="2300" b="0" i="0">
                <a:solidFill>
                  <a:srgbClr val="1F2823"/>
                </a:solidFill>
                <a:latin typeface="Georgia"/>
              </a:rPr>
              <a:t>What does it tell us about the relationship between God and humanity?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66928"/>
            <a:ext cx="1783080" cy="411480"/>
          </a:xfrm>
          <a:prstGeom prst="roundRect">
            <a:avLst/>
          </a:prstGeom>
          <a:solidFill>
            <a:srgbClr val="CDA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 i="0">
                <a:solidFill>
                  <a:srgbClr val="122A24"/>
                </a:solidFill>
                <a:latin typeface="Helvetica Neue"/>
              </a:rPr>
              <a:t>CLIP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8920" y="566928"/>
            <a:ext cx="8229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 i="0" spc="60">
                <a:solidFill>
                  <a:srgbClr val="B9C8C1"/>
                </a:solidFill>
                <a:latin typeface="Helvetica Neue"/>
              </a:rPr>
              <a:t>NOT SOWERS — CARETAKERS</a:t>
            </a:r>
          </a:p>
        </p:txBody>
      </p:sp>
      <p:pic>
        <p:nvPicPr>
          <p:cNvPr id="4" name="01_teaching_4041_horizontal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13635" y="1143000"/>
            <a:ext cx="796442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59436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1">
                <a:solidFill>
                  <a:srgbClr val="8AA49A"/>
                </a:solidFill>
                <a:latin typeface="Helvetica Neue"/>
              </a:rPr>
              <a:t>Sermon 40:41-41:28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00" b="1" i="0" spc="200">
                <a:solidFill>
                  <a:srgbClr val="B06A3A"/>
                </a:solidFill>
                <a:latin typeface="Helvetica Neue"/>
              </a:rPr>
              <a:t>TALK IT 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3300" b="0" i="0">
                <a:solidFill>
                  <a:srgbClr val="1F2823"/>
                </a:solidFill>
                <a:latin typeface="Georgia"/>
              </a:rPr>
              <a:t>If your role isn't to save anyone or even to spread the seed, but to care for the soil around you — what does that actually change about how you think of your responsibility to the people in your life?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0" i="0">
                <a:solidFill>
                  <a:srgbClr val="CDA85E"/>
                </a:solidFill>
                <a:latin typeface="Helvetica Neue"/>
              </a:rPr>
              <a:t>—  </a:t>
            </a:r>
            <a:r>
              <a:rPr sz="1600" b="0" i="0">
                <a:solidFill>
                  <a:srgbClr val="5A665E"/>
                </a:solidFill>
                <a:latin typeface="Helvetica Neue"/>
              </a:rPr>
              <a:t>What does 'caring for the soil' look like in a relationship you're already in — not a grand gesture, but something ordinary?</a:t>
            </a:r>
          </a:p>
          <a:p>
            <a:pPr>
              <a:spcAft>
                <a:spcPts val="800"/>
              </a:spcAft>
            </a:pPr>
            <a:r>
              <a:rPr sz="1600" b="0" i="0">
                <a:solidFill>
                  <a:srgbClr val="CDA85E"/>
                </a:solidFill>
                <a:latin typeface="Helvetica Neue"/>
              </a:rPr>
              <a:t>—  </a:t>
            </a:r>
            <a:r>
              <a:rPr sz="1600" b="0" i="0">
                <a:solidFill>
                  <a:srgbClr val="5A665E"/>
                </a:solidFill>
                <a:latin typeface="Helvetica Neue"/>
              </a:rPr>
              <a:t>Is there a part of your own inner soil that you've been neglecting, assuming it would stay good on its own?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66928"/>
            <a:ext cx="1783080" cy="411480"/>
          </a:xfrm>
          <a:prstGeom prst="roundRect">
            <a:avLst/>
          </a:prstGeom>
          <a:solidFill>
            <a:srgbClr val="CDA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 i="0">
                <a:solidFill>
                  <a:srgbClr val="122A24"/>
                </a:solidFill>
                <a:latin typeface="Helvetica Neue"/>
              </a:rPr>
              <a:t>CLIP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8920" y="566928"/>
            <a:ext cx="8229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 i="0" spc="60">
                <a:solidFill>
                  <a:srgbClr val="B9C8C1"/>
                </a:solidFill>
                <a:latin typeface="Helvetica Neue"/>
              </a:rPr>
              <a:t>EVERY ENCOUNTER A MIRACLE</a:t>
            </a:r>
          </a:p>
        </p:txBody>
      </p:sp>
      <p:pic>
        <p:nvPicPr>
          <p:cNvPr id="4" name="01_inspiring_4534_horizontal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13635" y="1143000"/>
            <a:ext cx="796442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59436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1">
                <a:solidFill>
                  <a:srgbClr val="8AA49A"/>
                </a:solidFill>
                <a:latin typeface="Helvetica Neue"/>
              </a:rPr>
              <a:t>Sermon 45:28-46:00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00" b="1" i="0" spc="200">
                <a:solidFill>
                  <a:srgbClr val="B06A3A"/>
                </a:solidFill>
                <a:latin typeface="Helvetica Neue"/>
              </a:rPr>
              <a:t>TALK IT 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3300" b="0" i="0">
                <a:solidFill>
                  <a:srgbClr val="1F2823"/>
                </a:solidFill>
                <a:latin typeface="Georgia"/>
              </a:rPr>
              <a:t>Wilson says every encounter with Jesus Christ is a miracle — whether it was dramatic or quiet. How do you tend to measure or compare your own story of faith, and what does it do to you when you do that?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0" i="0">
                <a:solidFill>
                  <a:srgbClr val="CDA85E"/>
                </a:solidFill>
                <a:latin typeface="Helvetica Neue"/>
              </a:rPr>
              <a:t>—  </a:t>
            </a:r>
            <a:r>
              <a:rPr sz="1600" b="0" i="0">
                <a:solidFill>
                  <a:srgbClr val="5A665E"/>
                </a:solidFill>
                <a:latin typeface="Helvetica Neue"/>
              </a:rPr>
              <a:t>Is there something about the way you came to faith — or are still coming to faith — that you've quietly dismissed as not dramatic enough to be worth sharing?</a:t>
            </a:r>
          </a:p>
          <a:p>
            <a:pPr>
              <a:spcAft>
                <a:spcPts val="800"/>
              </a:spcAft>
            </a:pPr>
            <a:r>
              <a:rPr sz="1600" b="0" i="0">
                <a:solidFill>
                  <a:srgbClr val="CDA85E"/>
                </a:solidFill>
                <a:latin typeface="Helvetica Neue"/>
              </a:rPr>
              <a:t>—  </a:t>
            </a:r>
            <a:r>
              <a:rPr sz="1600" b="0" i="0">
                <a:solidFill>
                  <a:srgbClr val="5A665E"/>
                </a:solidFill>
                <a:latin typeface="Helvetica Neue"/>
              </a:rPr>
              <a:t>What would it mean to treat your own story as genuinely worth offering to someone else?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22960" y="566928"/>
            <a:ext cx="1783080" cy="411480"/>
          </a:xfrm>
          <a:prstGeom prst="roundRect">
            <a:avLst/>
          </a:prstGeom>
          <a:solidFill>
            <a:srgbClr val="CDA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 i="0">
                <a:solidFill>
                  <a:srgbClr val="122A24"/>
                </a:solidFill>
                <a:latin typeface="Helvetica Neue"/>
              </a:rPr>
              <a:t>CLIP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8920" y="566928"/>
            <a:ext cx="8229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 i="0" spc="60">
                <a:solidFill>
                  <a:srgbClr val="B9C8C1"/>
                </a:solidFill>
                <a:latin typeface="Helvetica Neue"/>
              </a:rPr>
              <a:t>PULL ONE WEED</a:t>
            </a:r>
          </a:p>
        </p:txBody>
      </p:sp>
      <p:pic>
        <p:nvPicPr>
          <p:cNvPr id="4" name="01_application_4851_horizontal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13635" y="1143000"/>
            <a:ext cx="796442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5943600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0" i="1">
                <a:solidFill>
                  <a:srgbClr val="8AA49A"/>
                </a:solidFill>
                <a:latin typeface="Helvetica Neue"/>
              </a:rPr>
              <a:t>Sermon 48:53-49:21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300" b="1" i="0" spc="200">
                <a:solidFill>
                  <a:srgbClr val="B06A3A"/>
                </a:solidFill>
                <a:latin typeface="Helvetica Neue"/>
              </a:rPr>
              <a:t>TALK IT 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3300" b="0" i="0">
                <a:solidFill>
                  <a:srgbClr val="1F2823"/>
                </a:solidFill>
                <a:latin typeface="Georgia"/>
              </a:rPr>
              <a:t>Wilson lists a handful of small things — till the soil a little, pull a weed, serve with someone, pray, invite — and calls these 'the still small way God enters each of our lives.' Which of those feels most natural to you, and which feels most out of reach right now?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0" i="0">
                <a:solidFill>
                  <a:srgbClr val="CDA85E"/>
                </a:solidFill>
                <a:latin typeface="Helvetica Neue"/>
              </a:rPr>
              <a:t>—  </a:t>
            </a:r>
            <a:r>
              <a:rPr sz="1600" b="0" i="0">
                <a:solidFill>
                  <a:srgbClr val="5A665E"/>
                </a:solidFill>
                <a:latin typeface="Helvetica Neue"/>
              </a:rPr>
              <a:t>Is there one person in your life you could take one small, concrete step toward this week — not to fix anything, but just to tend the ground a little?</a:t>
            </a:r>
          </a:p>
          <a:p>
            <a:pPr>
              <a:spcAft>
                <a:spcPts val="800"/>
              </a:spcAft>
            </a:pPr>
            <a:r>
              <a:rPr sz="1600" b="0" i="0">
                <a:solidFill>
                  <a:srgbClr val="CDA85E"/>
                </a:solidFill>
                <a:latin typeface="Helvetica Neue"/>
              </a:rPr>
              <a:t>—  </a:t>
            </a:r>
            <a:r>
              <a:rPr sz="1600" b="0" i="0">
                <a:solidFill>
                  <a:srgbClr val="5A665E"/>
                </a:solidFill>
                <a:latin typeface="Helvetica Neue"/>
              </a:rPr>
              <a:t>Wilson makes a point of saying 'serve with them, not for them.' What's the difference, and does that distinction change anything for you?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42416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3400" b="0" i="0">
                <a:solidFill>
                  <a:srgbClr val="F6F2E9"/>
                </a:solidFill>
                <a:latin typeface="Georgia"/>
              </a:rPr>
              <a:t>Pray for the person on your right — by name.</a:t>
            </a:r>
          </a:p>
          <a:p>
            <a:pPr>
              <a:lnSpc>
                <a:spcPct val="115000"/>
              </a:lnSpc>
              <a:spcBef>
                <a:spcPts val="1800"/>
              </a:spcBef>
            </a:pPr>
            <a:r>
              <a:rPr sz="3400" b="0" i="1">
                <a:solidFill>
                  <a:srgbClr val="CDA85E"/>
                </a:solidFill>
                <a:latin typeface="Georgia"/>
              </a:rPr>
              <a:t>You don't leave church — you are sent. Go care for the soil around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 b="0" i="0">
                <a:solidFill>
                  <a:srgbClr val="7F988F"/>
                </a:solidFill>
                <a:latin typeface="Helvetica Neue"/>
              </a:rPr>
              <a:t>Generated by Echo · echochurch.app · draft for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